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Average"/>
      <p:regular r:id="rId40"/>
    </p:embeddedFont>
    <p:embeddedFont>
      <p:font typeface="Oswald"/>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verage-regular.fntdata"/><Relationship Id="rId20" Type="http://schemas.openxmlformats.org/officeDocument/2006/relationships/slide" Target="slides/slide15.xml"/><Relationship Id="rId42" Type="http://schemas.openxmlformats.org/officeDocument/2006/relationships/font" Target="fonts/Oswald-bold.fntdata"/><Relationship Id="rId41" Type="http://schemas.openxmlformats.org/officeDocument/2006/relationships/font" Target="fonts/Oswald-regular.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1288c0009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1288c0009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accent3"/>
                </a:solidFill>
                <a:latin typeface="Average"/>
                <a:ea typeface="Average"/>
                <a:cs typeface="Average"/>
                <a:sym typeface="Average"/>
              </a:rPr>
              <a:t>For our entire data set consisting of 2500 pictures, we have a median range among the 11 approximations was 3 years with a standard deviation of 1.8 years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128f357e5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128f357e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5128f357e5_0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128f357e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say less young here since there is a point where all subjects are rated as younger than they actually are, and thus, one group will have a less severe negative error, such that they are ‘less young’ than the other group.</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128f357e5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128f357e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5df94778bc_1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5df94778bc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df94778bc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5df94778b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df94778bc_1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df94778bc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5df94778bc_1_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5df94778bc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5df94778bc_1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5df94778bc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5df511b6ed_0_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5df511b6e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48a36c2afe_0_1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48a36c2afe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5df94778bc_1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df94778bc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our visualization of head on vs side of face, with head on being a picture with the person facing straight at the camera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5df94778bc_1_3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5df94778bc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5df94778bc_1_4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5df94778bc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5df94778bc_1_4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5df94778bc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5df94778bc_1_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5df94778bc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5df94778bc_1_6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df94778bc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5df94778bc_1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5df94778bc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5df94778bc_1_7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5df94778bc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5128f357e5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5128f357e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5df94778bc_1_7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5df94778bc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accent3"/>
                </a:solidFill>
                <a:latin typeface="Average"/>
                <a:ea typeface="Average"/>
                <a:cs typeface="Average"/>
                <a:sym typeface="Average"/>
              </a:rPr>
              <a:t>To determine if Fortune 500 CEOs and US politicians over the past 100 years age at a different rate than the average person, and if so, to determine what said rate would be.</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5df94778bc_1_8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5df94778bc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5df94778bc_1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5df94778bc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48a36c2afe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48a36c2a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8a36c2afe_0_4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8a36c2af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sz="10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48a36c2afe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48a36c2af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2. </a:t>
            </a:r>
            <a:r>
              <a:rPr lang="en" sz="1800">
                <a:solidFill>
                  <a:schemeClr val="dk1"/>
                </a:solidFill>
              </a:rPr>
              <a:t>Put those through Python code to produce age estimations from facial recognition software built by amazon and microsoft. (thank you so much for allowing us to use your product to analyse you XD)</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Clr>
                <a:srgbClr val="000000"/>
              </a:buClr>
              <a:buSzPts val="1100"/>
              <a:buFont typeface="Arial"/>
              <a:buNone/>
            </a:pPr>
            <a:r>
              <a:rPr lang="en" sz="1800">
                <a:solidFill>
                  <a:schemeClr val="dk1"/>
                </a:solidFill>
              </a:rPr>
              <a:t>3. </a:t>
            </a:r>
            <a:r>
              <a:rPr lang="en" sz="1800">
                <a:solidFill>
                  <a:schemeClr val="dk1"/>
                </a:solidFill>
              </a:rPr>
              <a:t>Calculate the necessary measurements (mean squared error, standard deviation, average error etc) using Excel for analyzing the data.</a:t>
            </a:r>
            <a:endParaRPr sz="18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1800">
                <a:solidFill>
                  <a:schemeClr val="dk1"/>
                </a:solidFill>
                <a:latin typeface="Average"/>
                <a:ea typeface="Average"/>
                <a:cs typeface="Average"/>
                <a:sym typeface="Average"/>
              </a:rPr>
              <a:t>Use data visualization programs (R, Python, Tableau) to make sense of everything.</a:t>
            </a:r>
            <a:endParaRPr b="1" sz="1800">
              <a:solidFill>
                <a:schemeClr val="dk1"/>
              </a:solidFill>
              <a:latin typeface="Average"/>
              <a:ea typeface="Average"/>
              <a:cs typeface="Average"/>
              <a:sym typeface="Average"/>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48a36c2afe_0_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48a36c2af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b="1" sz="1800">
              <a:solidFill>
                <a:schemeClr val="dk1"/>
              </a:solidFill>
              <a:latin typeface="Oswald"/>
              <a:ea typeface="Oswald"/>
              <a:cs typeface="Oswald"/>
              <a:sym typeface="Oswald"/>
            </a:endParaRPr>
          </a:p>
          <a:p>
            <a:pPr indent="0" lvl="0" marL="0" rtl="0" algn="l">
              <a:spcBef>
                <a:spcPts val="0"/>
              </a:spcBef>
              <a:spcAft>
                <a:spcPts val="0"/>
              </a:spcAft>
              <a:buClr>
                <a:srgbClr val="000000"/>
              </a:buClr>
              <a:buSzPts val="1100"/>
              <a:buFont typeface="Arial"/>
              <a:buNone/>
            </a:pPr>
            <a:r>
              <a:rPr b="1" lang="en" sz="2400">
                <a:solidFill>
                  <a:schemeClr val="dk1"/>
                </a:solidFill>
                <a:latin typeface="Oswald"/>
                <a:ea typeface="Oswald"/>
                <a:cs typeface="Oswald"/>
                <a:sym typeface="Oswald"/>
              </a:rPr>
              <a:t>5. Analyze the visualized data for trends and determine their significance.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1288c000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1288c000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Our goal this semester was to focus on the CEO age approximations and primarily determine if there were any photographic elements that caused some kind of error in the age approximation. To do this (read point 2). We investogated our data through visualizations on tableau and stata. We aso worked with a new facial recognition software called Orange software instead of the Microsoft and Amazon facial recognition software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51288c0009_1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1288c000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 why we decided to use the orange software instead of the Amazon and Microsoft facial recognition software was because (first 3 points).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Each of the 11 estimations are highly precice and due to that they are mostly very similar. Although each estimation is based on an uniquely trained data set, they all produce very similar age approximations, thereby ensuring validity of the findings.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Images of Aging Project</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Trevor Barrow, Smarak Pattnaik</a:t>
            </a:r>
            <a:endParaRPr sz="2400"/>
          </a:p>
          <a:p>
            <a:pPr indent="0" lvl="0" marL="0" rtl="0" algn="l">
              <a:spcBef>
                <a:spcPts val="0"/>
              </a:spcBef>
              <a:spcAft>
                <a:spcPts val="0"/>
              </a:spcAft>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251050" y="1618050"/>
            <a:ext cx="3666900" cy="190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3.0</a:t>
            </a:r>
            <a:endParaRPr>
              <a:solidFill>
                <a:srgbClr val="E06666"/>
              </a:solidFill>
            </a:endParaRPr>
          </a:p>
        </p:txBody>
      </p:sp>
      <p:sp>
        <p:nvSpPr>
          <p:cNvPr id="125" name="Google Shape;125;p22"/>
          <p:cNvSpPr txBox="1"/>
          <p:nvPr>
            <p:ph idx="1" type="body"/>
          </p:nvPr>
        </p:nvSpPr>
        <p:spPr>
          <a:xfrm>
            <a:off x="-562750" y="798375"/>
            <a:ext cx="4443600" cy="1313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Median</a:t>
            </a:r>
            <a:endParaRPr sz="2400"/>
          </a:p>
        </p:txBody>
      </p:sp>
      <p:sp>
        <p:nvSpPr>
          <p:cNvPr id="126" name="Google Shape;126;p22"/>
          <p:cNvSpPr txBox="1"/>
          <p:nvPr>
            <p:ph type="title"/>
          </p:nvPr>
        </p:nvSpPr>
        <p:spPr>
          <a:xfrm>
            <a:off x="1835425" y="1620240"/>
            <a:ext cx="5119800" cy="185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3.3</a:t>
            </a:r>
            <a:endParaRPr>
              <a:solidFill>
                <a:srgbClr val="E06666"/>
              </a:solidFill>
            </a:endParaRPr>
          </a:p>
        </p:txBody>
      </p:sp>
      <p:sp>
        <p:nvSpPr>
          <p:cNvPr id="127" name="Google Shape;127;p22"/>
          <p:cNvSpPr txBox="1"/>
          <p:nvPr>
            <p:ph idx="1" type="body"/>
          </p:nvPr>
        </p:nvSpPr>
        <p:spPr>
          <a:xfrm>
            <a:off x="1894300" y="815325"/>
            <a:ext cx="5119800" cy="1279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Average</a:t>
            </a:r>
            <a:endParaRPr sz="2400"/>
          </a:p>
        </p:txBody>
      </p:sp>
      <p:sp>
        <p:nvSpPr>
          <p:cNvPr id="128" name="Google Shape;128;p22"/>
          <p:cNvSpPr txBox="1"/>
          <p:nvPr>
            <p:ph type="title"/>
          </p:nvPr>
        </p:nvSpPr>
        <p:spPr>
          <a:xfrm>
            <a:off x="5968025" y="1622502"/>
            <a:ext cx="2864400" cy="185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1.8</a:t>
            </a:r>
            <a:endParaRPr>
              <a:solidFill>
                <a:srgbClr val="E06666"/>
              </a:solidFill>
            </a:endParaRPr>
          </a:p>
        </p:txBody>
      </p:sp>
      <p:sp>
        <p:nvSpPr>
          <p:cNvPr id="129" name="Google Shape;129;p22"/>
          <p:cNvSpPr txBox="1"/>
          <p:nvPr>
            <p:ph idx="1" type="body"/>
          </p:nvPr>
        </p:nvSpPr>
        <p:spPr>
          <a:xfrm>
            <a:off x="5968025" y="816825"/>
            <a:ext cx="2864400" cy="1276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Standard Deviation</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par>
                                <p:cTn fill="hold" nodeType="with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1000"/>
                                        <p:tgtEl>
                                          <p:spTgt spid="127"/>
                                        </p:tgtEl>
                                      </p:cBhvr>
                                    </p:animEffect>
                                  </p:childTnLst>
                                </p:cTn>
                              </p:par>
                              <p:par>
                                <p:cTn fill="hold" nodeType="with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par>
                                <p:cTn fill="hold" nodeType="with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49875" y="169950"/>
            <a:ext cx="2174100" cy="304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E06666"/>
                </a:solidFill>
              </a:rPr>
              <a:t>Average Error per CEO Age,</a:t>
            </a:r>
            <a:endParaRPr b="1" sz="2600">
              <a:solidFill>
                <a:srgbClr val="E06666"/>
              </a:solidFill>
            </a:endParaRPr>
          </a:p>
          <a:p>
            <a:pPr indent="0" lvl="0" marL="0" rtl="0" algn="l">
              <a:spcBef>
                <a:spcPts val="0"/>
              </a:spcBef>
              <a:spcAft>
                <a:spcPts val="0"/>
              </a:spcAft>
              <a:buNone/>
            </a:pPr>
            <a:r>
              <a:rPr b="1" lang="en" sz="2600">
                <a:solidFill>
                  <a:srgbClr val="E06666"/>
                </a:solidFill>
              </a:rPr>
              <a:t>W/ Glasses</a:t>
            </a:r>
            <a:endParaRPr b="1" sz="2600">
              <a:solidFill>
                <a:srgbClr val="E06666"/>
              </a:solidFill>
            </a:endParaRPr>
          </a:p>
          <a:p>
            <a:pPr indent="0" lvl="0" marL="0" rtl="0" algn="l">
              <a:spcBef>
                <a:spcPts val="0"/>
              </a:spcBef>
              <a:spcAft>
                <a:spcPts val="0"/>
              </a:spcAft>
              <a:buNone/>
            </a:pPr>
            <a:r>
              <a:rPr b="1" lang="en" sz="2600">
                <a:solidFill>
                  <a:srgbClr val="E06666"/>
                </a:solidFill>
              </a:rPr>
              <a:t>Vs</a:t>
            </a:r>
            <a:endParaRPr b="1" sz="2600">
              <a:solidFill>
                <a:srgbClr val="E06666"/>
              </a:solidFill>
            </a:endParaRPr>
          </a:p>
          <a:p>
            <a:pPr indent="0" lvl="0" marL="0" rtl="0" algn="l">
              <a:spcBef>
                <a:spcPts val="0"/>
              </a:spcBef>
              <a:spcAft>
                <a:spcPts val="0"/>
              </a:spcAft>
              <a:buNone/>
            </a:pPr>
            <a:r>
              <a:rPr b="1" lang="en" sz="2600">
                <a:solidFill>
                  <a:srgbClr val="E06666"/>
                </a:solidFill>
              </a:rPr>
              <a:t>W/O Glasses</a:t>
            </a:r>
            <a:r>
              <a:rPr b="1" lang="en" sz="2600">
                <a:solidFill>
                  <a:srgbClr val="E06666"/>
                </a:solidFill>
              </a:rPr>
              <a:t>:</a:t>
            </a:r>
            <a:endParaRPr b="1" sz="2600">
              <a:solidFill>
                <a:srgbClr val="E06666"/>
              </a:solidFill>
            </a:endParaRPr>
          </a:p>
          <a:p>
            <a:pPr indent="0" lvl="0" marL="0" rtl="0" algn="l">
              <a:spcBef>
                <a:spcPts val="0"/>
              </a:spcBef>
              <a:spcAft>
                <a:spcPts val="0"/>
              </a:spcAft>
              <a:buNone/>
            </a:pPr>
            <a:r>
              <a:t/>
            </a:r>
            <a:endParaRPr b="1" sz="3600">
              <a:solidFill>
                <a:srgbClr val="E06666"/>
              </a:solidFill>
            </a:endParaRPr>
          </a:p>
          <a:p>
            <a:pPr indent="0" lvl="0" marL="0" rtl="0" algn="l">
              <a:spcBef>
                <a:spcPts val="0"/>
              </a:spcBef>
              <a:spcAft>
                <a:spcPts val="0"/>
              </a:spcAft>
              <a:buNone/>
            </a:pPr>
            <a:r>
              <a:t/>
            </a:r>
            <a:endParaRPr b="1"/>
          </a:p>
        </p:txBody>
      </p:sp>
      <p:pic>
        <p:nvPicPr>
          <p:cNvPr id="135" name="Google Shape;135;p23"/>
          <p:cNvPicPr preferRelativeResize="0"/>
          <p:nvPr/>
        </p:nvPicPr>
        <p:blipFill>
          <a:blip r:embed="rId3">
            <a:alphaModFix/>
          </a:blip>
          <a:stretch>
            <a:fillRect/>
          </a:stretch>
        </p:blipFill>
        <p:spPr>
          <a:xfrm>
            <a:off x="1899025" y="0"/>
            <a:ext cx="7244975"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Hypothesis for W/ Glasses vs. W/O Glasses</a:t>
            </a:r>
            <a:endParaRPr b="1"/>
          </a:p>
        </p:txBody>
      </p:sp>
      <p:sp>
        <p:nvSpPr>
          <p:cNvPr id="141" name="Google Shape;141;p24"/>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Hypothesized that glasses would cause subjects to consistently be estimated as older/’less young’ than subjects without glasses.</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Believed Orange would see glasses as accentuated facial features, causing them to appear as older.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Observations</a:t>
            </a:r>
            <a:r>
              <a:rPr b="1" lang="en"/>
              <a:t> </a:t>
            </a:r>
            <a:r>
              <a:rPr b="1" lang="en"/>
              <a:t>for W/ Glasses vs. W/O Glasses</a:t>
            </a:r>
            <a:endParaRPr b="1"/>
          </a:p>
        </p:txBody>
      </p:sp>
      <p:sp>
        <p:nvSpPr>
          <p:cNvPr id="147" name="Google Shape;147;p25"/>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Largest substantial difference in trendlines is 2.5 years in early 40s and tapers until intersection around 100. </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W/ Glasses trendline always above W/O trendline, showing that subjects w/ glasses are consistently estimated as older or ‘less young’ than those w/o glasses.</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After both lines pass zero-error line, diff. i</a:t>
            </a:r>
            <a:r>
              <a:rPr lang="en" sz="2400">
                <a:solidFill>
                  <a:schemeClr val="accent3"/>
                </a:solidFill>
                <a:latin typeface="Average"/>
                <a:ea typeface="Average"/>
                <a:cs typeface="Average"/>
                <a:sym typeface="Average"/>
              </a:rPr>
              <a:t>n trendlines is at most 1.75 years in early 60s, less than a year by early 70s.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6"/>
          <p:cNvSpPr txBox="1"/>
          <p:nvPr>
            <p:ph type="title"/>
          </p:nvPr>
        </p:nvSpPr>
        <p:spPr>
          <a:xfrm>
            <a:off x="311700" y="274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Significant Findings for W/ Glasses vs. W/O Glasses</a:t>
            </a:r>
            <a:endParaRPr b="1"/>
          </a:p>
        </p:txBody>
      </p:sp>
      <p:sp>
        <p:nvSpPr>
          <p:cNvPr id="153" name="Google Shape;153;p26"/>
          <p:cNvSpPr txBox="1"/>
          <p:nvPr/>
        </p:nvSpPr>
        <p:spPr>
          <a:xfrm>
            <a:off x="589800" y="928899"/>
            <a:ext cx="7521900" cy="4065000"/>
          </a:xfrm>
          <a:prstGeom prst="rect">
            <a:avLst/>
          </a:prstGeom>
          <a:noFill/>
          <a:ln>
            <a:noFill/>
          </a:ln>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Hypothesis has been shown to be true. </a:t>
            </a:r>
            <a:endParaRPr sz="2400">
              <a:solidFill>
                <a:schemeClr val="accent3"/>
              </a:solidFill>
              <a:latin typeface="Average"/>
              <a:ea typeface="Average"/>
              <a:cs typeface="Average"/>
              <a:sym typeface="Average"/>
            </a:endParaRPr>
          </a:p>
          <a:p>
            <a:pPr indent="-381000" lvl="0" marL="457200" rtl="0" algn="l">
              <a:lnSpc>
                <a:spcPct val="100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However, diff. in error is only significant up until the mid 50s where diff. = 2 years, and at most 2.5.</a:t>
            </a:r>
            <a:endParaRPr sz="2400">
              <a:solidFill>
                <a:schemeClr val="accent3"/>
              </a:solidFill>
              <a:latin typeface="Average"/>
              <a:ea typeface="Average"/>
              <a:cs typeface="Average"/>
              <a:sym typeface="Average"/>
            </a:endParaRPr>
          </a:p>
          <a:p>
            <a:pPr indent="-381000" lvl="0" marL="457200" rtl="0" algn="l">
              <a:lnSpc>
                <a:spcPct val="100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Only ~40% of all subjects were at oldest in their mid 50s and only 33% of all subjects wore glasses, with subjects wearing glasses favoring no particular age group, meaning only ~13% would be affected with a hardly significant error.</a:t>
            </a:r>
            <a:endParaRPr sz="2400">
              <a:solidFill>
                <a:schemeClr val="accent3"/>
              </a:solidFill>
              <a:latin typeface="Average"/>
              <a:ea typeface="Average"/>
              <a:cs typeface="Average"/>
              <a:sym typeface="Average"/>
            </a:endParaRPr>
          </a:p>
          <a:p>
            <a:pPr indent="-381000" lvl="0" marL="457200" rtl="0" algn="l">
              <a:lnSpc>
                <a:spcPct val="100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Influence on overall age estimation of photo set is negligible due to how small the </a:t>
            </a:r>
            <a:r>
              <a:rPr lang="en" sz="2400">
                <a:solidFill>
                  <a:schemeClr val="accent3"/>
                </a:solidFill>
                <a:latin typeface="Average"/>
                <a:ea typeface="Average"/>
                <a:cs typeface="Average"/>
                <a:sym typeface="Average"/>
              </a:rPr>
              <a:t>affected</a:t>
            </a:r>
            <a:r>
              <a:rPr lang="en" sz="2400">
                <a:solidFill>
                  <a:schemeClr val="accent3"/>
                </a:solidFill>
                <a:latin typeface="Average"/>
                <a:ea typeface="Average"/>
                <a:cs typeface="Average"/>
                <a:sym typeface="Average"/>
              </a:rPr>
              <a:t> group is combined with how small significant error is.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49875" y="169950"/>
            <a:ext cx="2174100" cy="304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E06666"/>
                </a:solidFill>
              </a:rPr>
              <a:t>Average Error per CEO Age,</a:t>
            </a:r>
            <a:endParaRPr b="1" sz="2600">
              <a:solidFill>
                <a:srgbClr val="E06666"/>
              </a:solidFill>
            </a:endParaRPr>
          </a:p>
          <a:p>
            <a:pPr indent="0" lvl="0" marL="0" rtl="0" algn="l">
              <a:spcBef>
                <a:spcPts val="0"/>
              </a:spcBef>
              <a:spcAft>
                <a:spcPts val="0"/>
              </a:spcAft>
              <a:buNone/>
            </a:pPr>
            <a:r>
              <a:rPr b="1" lang="en" sz="2600">
                <a:solidFill>
                  <a:srgbClr val="E06666"/>
                </a:solidFill>
              </a:rPr>
              <a:t>W/ Logo</a:t>
            </a:r>
            <a:endParaRPr b="1" sz="2600">
              <a:solidFill>
                <a:srgbClr val="E06666"/>
              </a:solidFill>
            </a:endParaRPr>
          </a:p>
          <a:p>
            <a:pPr indent="0" lvl="0" marL="0" rtl="0" algn="l">
              <a:spcBef>
                <a:spcPts val="0"/>
              </a:spcBef>
              <a:spcAft>
                <a:spcPts val="0"/>
              </a:spcAft>
              <a:buNone/>
            </a:pPr>
            <a:r>
              <a:rPr b="1" lang="en" sz="2600">
                <a:solidFill>
                  <a:srgbClr val="E06666"/>
                </a:solidFill>
              </a:rPr>
              <a:t>Vs</a:t>
            </a:r>
            <a:endParaRPr b="1" sz="2600">
              <a:solidFill>
                <a:srgbClr val="E06666"/>
              </a:solidFill>
            </a:endParaRPr>
          </a:p>
          <a:p>
            <a:pPr indent="0" lvl="0" marL="0" rtl="0" algn="l">
              <a:spcBef>
                <a:spcPts val="0"/>
              </a:spcBef>
              <a:spcAft>
                <a:spcPts val="0"/>
              </a:spcAft>
              <a:buNone/>
            </a:pPr>
            <a:r>
              <a:rPr b="1" lang="en" sz="2600">
                <a:solidFill>
                  <a:srgbClr val="E06666"/>
                </a:solidFill>
              </a:rPr>
              <a:t>W/O Logo:</a:t>
            </a:r>
            <a:endParaRPr b="1" sz="2600">
              <a:solidFill>
                <a:srgbClr val="E06666"/>
              </a:solidFill>
            </a:endParaRPr>
          </a:p>
          <a:p>
            <a:pPr indent="0" lvl="0" marL="0" rtl="0" algn="l">
              <a:spcBef>
                <a:spcPts val="0"/>
              </a:spcBef>
              <a:spcAft>
                <a:spcPts val="0"/>
              </a:spcAft>
              <a:buNone/>
            </a:pPr>
            <a:r>
              <a:t/>
            </a:r>
            <a:endParaRPr b="1" sz="3600">
              <a:solidFill>
                <a:srgbClr val="E06666"/>
              </a:solidFill>
            </a:endParaRPr>
          </a:p>
          <a:p>
            <a:pPr indent="0" lvl="0" marL="0" rtl="0" algn="l">
              <a:spcBef>
                <a:spcPts val="0"/>
              </a:spcBef>
              <a:spcAft>
                <a:spcPts val="0"/>
              </a:spcAft>
              <a:buNone/>
            </a:pPr>
            <a:r>
              <a:t/>
            </a:r>
            <a:endParaRPr b="1"/>
          </a:p>
        </p:txBody>
      </p:sp>
      <p:pic>
        <p:nvPicPr>
          <p:cNvPr id="159" name="Google Shape;159;p27"/>
          <p:cNvPicPr preferRelativeResize="0"/>
          <p:nvPr/>
        </p:nvPicPr>
        <p:blipFill>
          <a:blip r:embed="rId3">
            <a:alphaModFix/>
          </a:blip>
          <a:stretch>
            <a:fillRect/>
          </a:stretch>
        </p:blipFill>
        <p:spPr>
          <a:xfrm>
            <a:off x="1984875" y="0"/>
            <a:ext cx="7159125"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Hypothesis for W/ Logo vs. W/O Logo</a:t>
            </a:r>
            <a:endParaRPr b="1"/>
          </a:p>
        </p:txBody>
      </p:sp>
      <p:sp>
        <p:nvSpPr>
          <p:cNvPr id="165" name="Google Shape;165;p28"/>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Hypothesized that logos, like glasses, would cause subjects to be estimated as older/’less young’ than photos that did not have a logo.</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Believed Orange would see logos as accentuated facial features, causing them to appear as older.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Observations</a:t>
            </a:r>
            <a:r>
              <a:rPr b="1" lang="en"/>
              <a:t> for W/ Logo vs. W/O Logo</a:t>
            </a:r>
            <a:endParaRPr b="1"/>
          </a:p>
        </p:txBody>
      </p:sp>
      <p:sp>
        <p:nvSpPr>
          <p:cNvPr id="171" name="Google Shape;171;p29"/>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Trendlines intersect at 28 and then diverge for the rest of the chart, with l</a:t>
            </a:r>
            <a:r>
              <a:rPr lang="en" sz="2400">
                <a:solidFill>
                  <a:schemeClr val="accent3"/>
                </a:solidFill>
                <a:latin typeface="Average"/>
                <a:ea typeface="Average"/>
                <a:cs typeface="Average"/>
                <a:sym typeface="Average"/>
              </a:rPr>
              <a:t>argest substantial difference in trendlines being 4 years in mid 80s.</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W/ Logo trendline above W/O trendline post-intersection, showing that subjects w/ logo are consistently estimated as older or ‘less young’ than those w/o logo.</a:t>
            </a:r>
            <a:endParaRPr sz="2400">
              <a:solidFill>
                <a:schemeClr val="accent3"/>
              </a:solidFill>
              <a:latin typeface="Average"/>
              <a:ea typeface="Average"/>
              <a:cs typeface="Average"/>
              <a:sym typeface="Average"/>
            </a:endParaRPr>
          </a:p>
          <a:p>
            <a:pPr indent="0" lvl="0" marL="0" rtl="0" algn="l">
              <a:lnSpc>
                <a:spcPct val="115000"/>
              </a:lnSpc>
              <a:spcBef>
                <a:spcPts val="1600"/>
              </a:spcBef>
              <a:spcAft>
                <a:spcPts val="1600"/>
              </a:spcAft>
              <a:buNone/>
            </a:pPr>
            <a:r>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Observations for W/ Logo vs. W/O Logo</a:t>
            </a:r>
            <a:endParaRPr b="1"/>
          </a:p>
        </p:txBody>
      </p:sp>
      <p:sp>
        <p:nvSpPr>
          <p:cNvPr id="177" name="Google Shape;177;p30"/>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Before both lines intersect the zero-error line, largest difference in trendlines is 1.2 years at 48. </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Diff. in trendlines only becomes significant in early 60s when diff. becomes 2 years.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Significant Findings for W/ Glasses vs. W/O Glasses</a:t>
            </a:r>
            <a:endParaRPr b="1"/>
          </a:p>
        </p:txBody>
      </p:sp>
      <p:sp>
        <p:nvSpPr>
          <p:cNvPr id="183" name="Google Shape;183;p31"/>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Hypothesis has been shown to be true. </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However, diff. in error is only significant beginning at early 60s where diff. = 2 years, and at most 4.</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Only ~40% of all subjects were at youngest in their early 60s and only 14% of all photos contained logos, with logos being evenly distributed across all ages, meaning only ~6% would be significantly affected.</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Influence on overall age estimation of photo set is insignificant due to how small affected group is.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331850"/>
            <a:ext cx="2858400" cy="69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Our Team</a:t>
            </a:r>
            <a:endParaRPr b="1"/>
          </a:p>
        </p:txBody>
      </p:sp>
      <p:sp>
        <p:nvSpPr>
          <p:cNvPr id="66" name="Google Shape;66;p14"/>
          <p:cNvSpPr txBox="1"/>
          <p:nvPr>
            <p:ph idx="1" type="body"/>
          </p:nvPr>
        </p:nvSpPr>
        <p:spPr>
          <a:xfrm>
            <a:off x="311700" y="1389600"/>
            <a:ext cx="42603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Mark Borgschulte, Professor of Economics</a:t>
            </a:r>
            <a:endParaRPr sz="1800"/>
          </a:p>
          <a:p>
            <a:pPr indent="0" lvl="0" marL="0" rtl="0" algn="l">
              <a:spcBef>
                <a:spcPts val="1600"/>
              </a:spcBef>
              <a:spcAft>
                <a:spcPts val="1600"/>
              </a:spcAft>
              <a:buNone/>
            </a:pPr>
            <a:r>
              <a:rPr lang="en" sz="1800"/>
              <a:t>The UC </a:t>
            </a:r>
            <a:r>
              <a:rPr lang="en" sz="1800"/>
              <a:t>Berkeley</a:t>
            </a:r>
            <a:r>
              <a:rPr lang="en" sz="1800"/>
              <a:t> Team</a:t>
            </a:r>
            <a:endParaRPr sz="1800"/>
          </a:p>
        </p:txBody>
      </p:sp>
      <p:pic>
        <p:nvPicPr>
          <p:cNvPr id="67" name="Google Shape;67;p14"/>
          <p:cNvPicPr preferRelativeResize="0"/>
          <p:nvPr/>
        </p:nvPicPr>
        <p:blipFill>
          <a:blip r:embed="rId3">
            <a:alphaModFix/>
          </a:blip>
          <a:stretch>
            <a:fillRect/>
          </a:stretch>
        </p:blipFill>
        <p:spPr>
          <a:xfrm>
            <a:off x="5276717" y="0"/>
            <a:ext cx="3867283" cy="2571750"/>
          </a:xfrm>
          <a:prstGeom prst="rect">
            <a:avLst/>
          </a:prstGeom>
          <a:noFill/>
          <a:ln>
            <a:noFill/>
          </a:ln>
        </p:spPr>
      </p:pic>
      <p:pic>
        <p:nvPicPr>
          <p:cNvPr id="68" name="Google Shape;68;p14"/>
          <p:cNvPicPr preferRelativeResize="0"/>
          <p:nvPr/>
        </p:nvPicPr>
        <p:blipFill>
          <a:blip r:embed="rId4">
            <a:alphaModFix/>
          </a:blip>
          <a:stretch>
            <a:fillRect/>
          </a:stretch>
        </p:blipFill>
        <p:spPr>
          <a:xfrm>
            <a:off x="5276725" y="2571750"/>
            <a:ext cx="3867276" cy="2571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
                                        </p:tgtEl>
                                        <p:attrNameLst>
                                          <p:attrName>style.visibility</p:attrName>
                                        </p:attrNameLst>
                                      </p:cBhvr>
                                      <p:to>
                                        <p:strVal val="visible"/>
                                      </p:to>
                                    </p:set>
                                    <p:animEffect filter="fade" transition="in">
                                      <p:cBhvr>
                                        <p:cTn dur="1000"/>
                                        <p:tgtEl>
                                          <p:spTgt spid="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par>
                                <p:cTn fill="hold" nodeType="withEffect" presetClass="entr" presetID="10" presetSubtype="0">
                                  <p:stCondLst>
                                    <p:cond delay="0"/>
                                  </p:stCondLst>
                                  <p:childTnLst>
                                    <p:set>
                                      <p:cBhvr>
                                        <p:cTn dur="1" fill="hold">
                                          <p:stCondLst>
                                            <p:cond delay="0"/>
                                          </p:stCondLst>
                                        </p:cTn>
                                        <p:tgtEl>
                                          <p:spTgt spid="67"/>
                                        </p:tgtEl>
                                        <p:attrNameLst>
                                          <p:attrName>style.visibility</p:attrName>
                                        </p:attrNameLst>
                                      </p:cBhvr>
                                      <p:to>
                                        <p:strVal val="visible"/>
                                      </p:to>
                                    </p:set>
                                    <p:animEffect filter="fade" transition="in">
                                      <p:cBhvr>
                                        <p:cTn dur="1000"/>
                                        <p:tgtEl>
                                          <p:spTgt spid="67"/>
                                        </p:tgtEl>
                                      </p:cBhvr>
                                    </p:animEffect>
                                  </p:childTnLst>
                                </p:cTn>
                              </p:par>
                              <p:par>
                                <p:cTn fill="hold" nodeType="with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1000"/>
                                        <p:tgtEl>
                                          <p:spTgt spid="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2"/>
          <p:cNvSpPr txBox="1"/>
          <p:nvPr>
            <p:ph type="title"/>
          </p:nvPr>
        </p:nvSpPr>
        <p:spPr>
          <a:xfrm>
            <a:off x="-49875" y="169950"/>
            <a:ext cx="2174100" cy="304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E06666"/>
                </a:solidFill>
              </a:rPr>
              <a:t>Average Error per CEO Age,</a:t>
            </a:r>
            <a:endParaRPr b="1" sz="2600">
              <a:solidFill>
                <a:srgbClr val="E06666"/>
              </a:solidFill>
            </a:endParaRPr>
          </a:p>
          <a:p>
            <a:pPr indent="0" lvl="0" marL="0" rtl="0" algn="l">
              <a:spcBef>
                <a:spcPts val="0"/>
              </a:spcBef>
              <a:spcAft>
                <a:spcPts val="0"/>
              </a:spcAft>
              <a:buNone/>
            </a:pPr>
            <a:r>
              <a:rPr b="1" lang="en" sz="2600">
                <a:solidFill>
                  <a:srgbClr val="E06666"/>
                </a:solidFill>
              </a:rPr>
              <a:t>Head-On</a:t>
            </a:r>
            <a:endParaRPr b="1" sz="2600">
              <a:solidFill>
                <a:srgbClr val="E06666"/>
              </a:solidFill>
            </a:endParaRPr>
          </a:p>
          <a:p>
            <a:pPr indent="0" lvl="0" marL="0" rtl="0" algn="l">
              <a:spcBef>
                <a:spcPts val="0"/>
              </a:spcBef>
              <a:spcAft>
                <a:spcPts val="0"/>
              </a:spcAft>
              <a:buNone/>
            </a:pPr>
            <a:r>
              <a:rPr b="1" lang="en" sz="2600">
                <a:solidFill>
                  <a:srgbClr val="E06666"/>
                </a:solidFill>
              </a:rPr>
              <a:t>Vs</a:t>
            </a:r>
            <a:endParaRPr b="1" sz="2600">
              <a:solidFill>
                <a:srgbClr val="E06666"/>
              </a:solidFill>
            </a:endParaRPr>
          </a:p>
          <a:p>
            <a:pPr indent="0" lvl="0" marL="0" rtl="0" algn="l">
              <a:spcBef>
                <a:spcPts val="0"/>
              </a:spcBef>
              <a:spcAft>
                <a:spcPts val="0"/>
              </a:spcAft>
              <a:buNone/>
            </a:pPr>
            <a:r>
              <a:rPr b="1" lang="en" sz="2600">
                <a:solidFill>
                  <a:srgbClr val="E06666"/>
                </a:solidFill>
              </a:rPr>
              <a:t>Side of Face:</a:t>
            </a:r>
            <a:endParaRPr b="1" sz="2600">
              <a:solidFill>
                <a:srgbClr val="E06666"/>
              </a:solidFill>
            </a:endParaRPr>
          </a:p>
          <a:p>
            <a:pPr indent="0" lvl="0" marL="0" rtl="0" algn="l">
              <a:spcBef>
                <a:spcPts val="0"/>
              </a:spcBef>
              <a:spcAft>
                <a:spcPts val="0"/>
              </a:spcAft>
              <a:buNone/>
            </a:pPr>
            <a:r>
              <a:t/>
            </a:r>
            <a:endParaRPr b="1" sz="3600">
              <a:solidFill>
                <a:srgbClr val="E06666"/>
              </a:solidFill>
            </a:endParaRPr>
          </a:p>
          <a:p>
            <a:pPr indent="0" lvl="0" marL="0" rtl="0" algn="l">
              <a:spcBef>
                <a:spcPts val="0"/>
              </a:spcBef>
              <a:spcAft>
                <a:spcPts val="0"/>
              </a:spcAft>
              <a:buNone/>
            </a:pPr>
            <a:r>
              <a:t/>
            </a:r>
            <a:endParaRPr b="1"/>
          </a:p>
        </p:txBody>
      </p:sp>
      <p:pic>
        <p:nvPicPr>
          <p:cNvPr id="189" name="Google Shape;189;p32"/>
          <p:cNvPicPr preferRelativeResize="0"/>
          <p:nvPr/>
        </p:nvPicPr>
        <p:blipFill>
          <a:blip r:embed="rId3">
            <a:alphaModFix/>
          </a:blip>
          <a:stretch>
            <a:fillRect/>
          </a:stretch>
        </p:blipFill>
        <p:spPr>
          <a:xfrm>
            <a:off x="1999600" y="0"/>
            <a:ext cx="71444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Hypothesis for Head-On vs. Side of Face</a:t>
            </a:r>
            <a:endParaRPr b="1"/>
          </a:p>
        </p:txBody>
      </p:sp>
      <p:sp>
        <p:nvSpPr>
          <p:cNvPr id="195" name="Google Shape;195;p33"/>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Hypothesized that subjects directly facing the camera would appear as older/’less young’ than subjects who were turned away from the camera.</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Believed that mapping of facial features for software would become more distorted the more a subject was turned away </a:t>
            </a:r>
            <a:r>
              <a:rPr lang="en" sz="2400">
                <a:solidFill>
                  <a:schemeClr val="accent3"/>
                </a:solidFill>
                <a:latin typeface="Average"/>
                <a:ea typeface="Average"/>
                <a:cs typeface="Average"/>
                <a:sym typeface="Average"/>
              </a:rPr>
              <a:t>from</a:t>
            </a:r>
            <a:r>
              <a:rPr lang="en" sz="2400">
                <a:solidFill>
                  <a:schemeClr val="accent3"/>
                </a:solidFill>
                <a:latin typeface="Average"/>
                <a:ea typeface="Average"/>
                <a:cs typeface="Average"/>
                <a:sym typeface="Average"/>
              </a:rPr>
              <a:t> the camera in such a way that they would estimated as appearing younger than they actually are.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34"/>
          <p:cNvSpPr txBox="1"/>
          <p:nvPr>
            <p:ph type="title"/>
          </p:nvPr>
        </p:nvSpPr>
        <p:spPr>
          <a:xfrm>
            <a:off x="311700" y="300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Observations for</a:t>
            </a:r>
            <a:r>
              <a:rPr b="1" lang="en"/>
              <a:t> Head-On vs. Side of Face</a:t>
            </a:r>
            <a:endParaRPr b="1"/>
          </a:p>
        </p:txBody>
      </p:sp>
      <p:sp>
        <p:nvSpPr>
          <p:cNvPr id="201" name="Google Shape;201;p34"/>
          <p:cNvSpPr txBox="1"/>
          <p:nvPr/>
        </p:nvSpPr>
        <p:spPr>
          <a:xfrm>
            <a:off x="656450" y="873634"/>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Largest substantial difference in trendlines is 1.5 years in early 40s and tapers until intersection at age 70. </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Side Face trendline above Head-On trendline pre-intersection, showing that subjects directly facing the camera are consistently estimated as older or ‘less young’ than those turned away from the camera up until age 70. </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After both lines pass zero-error line, diff. in trendlines is at most 0.9 years in early 50s and less than a year post-intersection.</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Significant Findings for</a:t>
            </a:r>
            <a:r>
              <a:rPr b="1" lang="en"/>
              <a:t> Head-On vs. Side of Face</a:t>
            </a:r>
            <a:endParaRPr b="1"/>
          </a:p>
        </p:txBody>
      </p:sp>
      <p:sp>
        <p:nvSpPr>
          <p:cNvPr id="207" name="Google Shape;207;p35"/>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Hypothesis has been shown to be false.</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Subjects facing camera only appeared older than those turned away after 70 and had an insignificant diff. i</a:t>
            </a:r>
            <a:r>
              <a:rPr lang="en" sz="2400">
                <a:solidFill>
                  <a:schemeClr val="accent3"/>
                </a:solidFill>
                <a:latin typeface="Average"/>
                <a:ea typeface="Average"/>
                <a:cs typeface="Average"/>
                <a:sym typeface="Average"/>
              </a:rPr>
              <a:t>n trendline after.</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At no point was the diff. in trendline values greater than 2 years, and thus, we can say that the influence of whether or not the subject is facing the camera towards their age estimation error is entirely insignificant.</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36"/>
          <p:cNvSpPr txBox="1"/>
          <p:nvPr>
            <p:ph type="title"/>
          </p:nvPr>
        </p:nvSpPr>
        <p:spPr>
          <a:xfrm>
            <a:off x="-49875" y="169950"/>
            <a:ext cx="2174100" cy="304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E06666"/>
                </a:solidFill>
              </a:rPr>
              <a:t>Average Error per CEO Age,</a:t>
            </a:r>
            <a:endParaRPr b="1" sz="2600">
              <a:solidFill>
                <a:srgbClr val="E06666"/>
              </a:solidFill>
            </a:endParaRPr>
          </a:p>
          <a:p>
            <a:pPr indent="0" lvl="0" marL="0" rtl="0" algn="l">
              <a:spcBef>
                <a:spcPts val="0"/>
              </a:spcBef>
              <a:spcAft>
                <a:spcPts val="0"/>
              </a:spcAft>
              <a:buNone/>
            </a:pPr>
            <a:r>
              <a:rPr b="1" lang="en" sz="2600">
                <a:solidFill>
                  <a:srgbClr val="E06666"/>
                </a:solidFill>
              </a:rPr>
              <a:t>Artificial Light</a:t>
            </a:r>
            <a:endParaRPr b="1" sz="2600">
              <a:solidFill>
                <a:srgbClr val="E06666"/>
              </a:solidFill>
            </a:endParaRPr>
          </a:p>
          <a:p>
            <a:pPr indent="0" lvl="0" marL="0" rtl="0" algn="l">
              <a:spcBef>
                <a:spcPts val="0"/>
              </a:spcBef>
              <a:spcAft>
                <a:spcPts val="0"/>
              </a:spcAft>
              <a:buNone/>
            </a:pPr>
            <a:r>
              <a:rPr b="1" lang="en" sz="2600">
                <a:solidFill>
                  <a:srgbClr val="E06666"/>
                </a:solidFill>
              </a:rPr>
              <a:t>Vs</a:t>
            </a:r>
            <a:endParaRPr b="1" sz="2600">
              <a:solidFill>
                <a:srgbClr val="E06666"/>
              </a:solidFill>
            </a:endParaRPr>
          </a:p>
          <a:p>
            <a:pPr indent="0" lvl="0" marL="0" rtl="0" algn="l">
              <a:spcBef>
                <a:spcPts val="0"/>
              </a:spcBef>
              <a:spcAft>
                <a:spcPts val="0"/>
              </a:spcAft>
              <a:buNone/>
            </a:pPr>
            <a:r>
              <a:rPr b="1" lang="en" sz="2600">
                <a:solidFill>
                  <a:srgbClr val="E06666"/>
                </a:solidFill>
              </a:rPr>
              <a:t>Natural Light:</a:t>
            </a:r>
            <a:endParaRPr b="1" sz="2600">
              <a:solidFill>
                <a:srgbClr val="E06666"/>
              </a:solidFill>
            </a:endParaRPr>
          </a:p>
          <a:p>
            <a:pPr indent="0" lvl="0" marL="0" rtl="0" algn="l">
              <a:spcBef>
                <a:spcPts val="0"/>
              </a:spcBef>
              <a:spcAft>
                <a:spcPts val="0"/>
              </a:spcAft>
              <a:buNone/>
            </a:pPr>
            <a:r>
              <a:t/>
            </a:r>
            <a:endParaRPr b="1" sz="3600">
              <a:solidFill>
                <a:srgbClr val="E06666"/>
              </a:solidFill>
            </a:endParaRPr>
          </a:p>
          <a:p>
            <a:pPr indent="0" lvl="0" marL="0" rtl="0" algn="l">
              <a:spcBef>
                <a:spcPts val="0"/>
              </a:spcBef>
              <a:spcAft>
                <a:spcPts val="0"/>
              </a:spcAft>
              <a:buNone/>
            </a:pPr>
            <a:r>
              <a:t/>
            </a:r>
            <a:endParaRPr b="1"/>
          </a:p>
        </p:txBody>
      </p:sp>
      <p:pic>
        <p:nvPicPr>
          <p:cNvPr id="213" name="Google Shape;213;p36"/>
          <p:cNvPicPr preferRelativeResize="0"/>
          <p:nvPr/>
        </p:nvPicPr>
        <p:blipFill>
          <a:blip r:embed="rId3">
            <a:alphaModFix/>
          </a:blip>
          <a:stretch>
            <a:fillRect/>
          </a:stretch>
        </p:blipFill>
        <p:spPr>
          <a:xfrm>
            <a:off x="2065475" y="0"/>
            <a:ext cx="7078525"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Hypothesis for Artificial vs. Natural Lighting</a:t>
            </a:r>
            <a:endParaRPr b="1"/>
          </a:p>
        </p:txBody>
      </p:sp>
      <p:sp>
        <p:nvSpPr>
          <p:cNvPr id="219" name="Google Shape;219;p37"/>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Hypothesized that subjects in artificial lighting would consistently appear as older/’less young’ than those in natural light.</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Based on the fact that natural light tends to be more diffused than artificial lighting, causing it to be ‘softer’ and cast less intense shadows than artificial lighting, such that subjects would appear younger than they actually are.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8"/>
          <p:cNvSpPr txBox="1"/>
          <p:nvPr>
            <p:ph type="title"/>
          </p:nvPr>
        </p:nvSpPr>
        <p:spPr>
          <a:xfrm>
            <a:off x="311700" y="3009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Observations for Artificial vs. Natural Lighting</a:t>
            </a:r>
            <a:endParaRPr b="1"/>
          </a:p>
        </p:txBody>
      </p:sp>
      <p:sp>
        <p:nvSpPr>
          <p:cNvPr id="225" name="Google Shape;225;p38"/>
          <p:cNvSpPr txBox="1"/>
          <p:nvPr/>
        </p:nvSpPr>
        <p:spPr>
          <a:xfrm>
            <a:off x="656450" y="873634"/>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Largest substantial difference in trendlines is 1.8 years in early 40s and tapers until intersection at age 68. </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Natural trendline above Artificial trendline pre-intersection, showing that subjects in natural lighting are consistently estimated as older or ‘less young’ than those in artificial lighting up until age 70. </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After both lines pass zero-error line, diff. in trendlines is at most 1.2 years in early 50s, less than a year post-intersection.</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Significant Findings for </a:t>
            </a:r>
            <a:r>
              <a:rPr b="1" lang="en"/>
              <a:t>Artificial vs. Natural Lighting</a:t>
            </a:r>
            <a:endParaRPr b="1"/>
          </a:p>
          <a:p>
            <a:pPr indent="0" lvl="0" marL="0" rtl="0" algn="l">
              <a:spcBef>
                <a:spcPts val="0"/>
              </a:spcBef>
              <a:spcAft>
                <a:spcPts val="0"/>
              </a:spcAft>
              <a:buNone/>
            </a:pPr>
            <a:r>
              <a:t/>
            </a:r>
            <a:endParaRPr b="1"/>
          </a:p>
        </p:txBody>
      </p:sp>
      <p:sp>
        <p:nvSpPr>
          <p:cNvPr id="231" name="Google Shape;231;p39"/>
          <p:cNvSpPr txBox="1"/>
          <p:nvPr/>
        </p:nvSpPr>
        <p:spPr>
          <a:xfrm>
            <a:off x="604050" y="1114109"/>
            <a:ext cx="7521900" cy="38349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Hypothesis has been shown to be false.</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Subjects in natural light only appeared older than those in natural light up until 68 and had an insignificant diff. in trendline after.</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At no point was the diff. in trendline values greater than 2 years, and thus, we can claim that the influence of type of lighting towards age estimation error is entirely insignificant.</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Three Possible Conclusions, #1</a:t>
            </a:r>
            <a:endParaRPr b="1"/>
          </a:p>
        </p:txBody>
      </p:sp>
      <p:sp>
        <p:nvSpPr>
          <p:cNvPr id="237" name="Google Shape;237;p40"/>
          <p:cNvSpPr txBox="1"/>
          <p:nvPr/>
        </p:nvSpPr>
        <p:spPr>
          <a:xfrm>
            <a:off x="604050" y="1114100"/>
            <a:ext cx="7854300" cy="383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2400">
              <a:solidFill>
                <a:schemeClr val="accent3"/>
              </a:solidFill>
              <a:latin typeface="Average"/>
              <a:ea typeface="Average"/>
              <a:cs typeface="Average"/>
              <a:sym typeface="Average"/>
            </a:endParaRPr>
          </a:p>
          <a:p>
            <a:pPr indent="-381000" lvl="0" marL="457200" rtl="0" algn="l">
              <a:lnSpc>
                <a:spcPct val="100000"/>
              </a:lnSpc>
              <a:spcBef>
                <a:spcPts val="160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These elements have an entirely </a:t>
            </a:r>
            <a:r>
              <a:rPr lang="en" sz="2400">
                <a:solidFill>
                  <a:schemeClr val="accent3"/>
                </a:solidFill>
                <a:latin typeface="Average"/>
                <a:ea typeface="Average"/>
                <a:cs typeface="Average"/>
                <a:sym typeface="Average"/>
              </a:rPr>
              <a:t>negligible</a:t>
            </a:r>
            <a:r>
              <a:rPr lang="en" sz="2400">
                <a:solidFill>
                  <a:schemeClr val="accent3"/>
                </a:solidFill>
                <a:latin typeface="Average"/>
                <a:ea typeface="Average"/>
                <a:cs typeface="Average"/>
                <a:sym typeface="Average"/>
              </a:rPr>
              <a:t> effect on error in age estimation regardless of facial recognition software used.</a:t>
            </a:r>
            <a:br>
              <a:rPr lang="en" sz="2400">
                <a:solidFill>
                  <a:schemeClr val="accent3"/>
                </a:solidFill>
                <a:latin typeface="Average"/>
                <a:ea typeface="Average"/>
                <a:cs typeface="Average"/>
                <a:sym typeface="Average"/>
              </a:rPr>
            </a:br>
            <a:endParaRPr sz="2400">
              <a:solidFill>
                <a:schemeClr val="accent3"/>
              </a:solidFill>
              <a:latin typeface="Average"/>
              <a:ea typeface="Average"/>
              <a:cs typeface="Average"/>
              <a:sym typeface="Average"/>
            </a:endParaRPr>
          </a:p>
          <a:p>
            <a:pPr indent="0" lvl="0" marL="0" rtl="0" algn="l">
              <a:lnSpc>
                <a:spcPct val="100000"/>
              </a:lnSpc>
              <a:spcBef>
                <a:spcPts val="1600"/>
              </a:spcBef>
              <a:spcAft>
                <a:spcPts val="1600"/>
              </a:spcAft>
              <a:buNone/>
            </a:pPr>
            <a:r>
              <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Three Possible Conclusions, #2</a:t>
            </a:r>
            <a:endParaRPr b="1"/>
          </a:p>
        </p:txBody>
      </p:sp>
      <p:sp>
        <p:nvSpPr>
          <p:cNvPr id="243" name="Google Shape;243;p41"/>
          <p:cNvSpPr txBox="1"/>
          <p:nvPr/>
        </p:nvSpPr>
        <p:spPr>
          <a:xfrm>
            <a:off x="604050" y="1114100"/>
            <a:ext cx="7854300" cy="383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2400">
              <a:solidFill>
                <a:schemeClr val="accent3"/>
              </a:solidFill>
              <a:latin typeface="Average"/>
              <a:ea typeface="Average"/>
              <a:cs typeface="Average"/>
              <a:sym typeface="Average"/>
            </a:endParaRPr>
          </a:p>
          <a:p>
            <a:pPr indent="-381000" lvl="0" marL="457200" rtl="0" algn="l">
              <a:lnSpc>
                <a:spcPct val="100000"/>
              </a:lnSpc>
              <a:spcBef>
                <a:spcPts val="160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The sample models that Orange is trained on are so varied in relevant/related photographic elements that Orange is able to ‘see past them’ and thus is able to maintain a consistently low margin of error caused by their influence. </a:t>
            </a:r>
            <a:br>
              <a:rPr lang="en" sz="2400">
                <a:solidFill>
                  <a:schemeClr val="accent3"/>
                </a:solidFill>
                <a:latin typeface="Average"/>
                <a:ea typeface="Average"/>
                <a:cs typeface="Average"/>
                <a:sym typeface="Average"/>
              </a:rPr>
            </a:b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5"/>
          <p:cNvSpPr txBox="1"/>
          <p:nvPr>
            <p:ph idx="1" type="body"/>
          </p:nvPr>
        </p:nvSpPr>
        <p:spPr>
          <a:xfrm>
            <a:off x="737100" y="746425"/>
            <a:ext cx="30723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3600"/>
              <a:t>CEO</a:t>
            </a:r>
            <a:r>
              <a:rPr b="1" lang="en" sz="3000"/>
              <a:t>s</a:t>
            </a:r>
            <a:endParaRPr b="1" sz="3000"/>
          </a:p>
          <a:p>
            <a:pPr indent="0" lvl="0" marL="457200" rtl="0" algn="l">
              <a:spcBef>
                <a:spcPts val="1600"/>
              </a:spcBef>
              <a:spcAft>
                <a:spcPts val="0"/>
              </a:spcAft>
              <a:buNone/>
            </a:pPr>
            <a:r>
              <a:rPr b="1" lang="en" sz="6000">
                <a:solidFill>
                  <a:srgbClr val="E06666"/>
                </a:solidFill>
              </a:rPr>
              <a:t>+</a:t>
            </a:r>
            <a:endParaRPr b="1" sz="3000">
              <a:solidFill>
                <a:srgbClr val="E06666"/>
              </a:solidFill>
            </a:endParaRPr>
          </a:p>
          <a:p>
            <a:pPr indent="0" lvl="0" marL="457200" rtl="0" algn="l">
              <a:spcBef>
                <a:spcPts val="1600"/>
              </a:spcBef>
              <a:spcAft>
                <a:spcPts val="1600"/>
              </a:spcAft>
              <a:buNone/>
            </a:pPr>
            <a:r>
              <a:rPr b="1" lang="en" sz="3600"/>
              <a:t>Politicians</a:t>
            </a:r>
            <a:endParaRPr sz="3000"/>
          </a:p>
        </p:txBody>
      </p:sp>
      <p:sp>
        <p:nvSpPr>
          <p:cNvPr id="74" name="Google Shape;74;p15"/>
          <p:cNvSpPr txBox="1"/>
          <p:nvPr>
            <p:ph idx="1" type="body"/>
          </p:nvPr>
        </p:nvSpPr>
        <p:spPr>
          <a:xfrm>
            <a:off x="4718225" y="1168750"/>
            <a:ext cx="3519000" cy="19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4800"/>
              <a:t>Do they age </a:t>
            </a:r>
            <a:r>
              <a:rPr b="1" lang="en" sz="4800">
                <a:solidFill>
                  <a:srgbClr val="E06666"/>
                </a:solidFill>
              </a:rPr>
              <a:t>faster</a:t>
            </a:r>
            <a:r>
              <a:rPr b="1" lang="en" sz="4800"/>
              <a:t>?</a:t>
            </a:r>
            <a:endParaRPr b="1" sz="4800"/>
          </a:p>
          <a:p>
            <a:pPr indent="0" lvl="0" marL="457200" rtl="0" algn="l">
              <a:spcBef>
                <a:spcPts val="1600"/>
              </a:spcBef>
              <a:spcAft>
                <a:spcPts val="1600"/>
              </a:spcAft>
              <a:buNone/>
            </a:pPr>
            <a:r>
              <a:t/>
            </a:r>
            <a:endParaRPr sz="4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1000"/>
                                        <p:tgtEl>
                                          <p:spTgt spid="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Three Possible Conclusions, #3</a:t>
            </a:r>
            <a:endParaRPr b="1"/>
          </a:p>
        </p:txBody>
      </p:sp>
      <p:sp>
        <p:nvSpPr>
          <p:cNvPr id="249" name="Google Shape;249;p42"/>
          <p:cNvSpPr txBox="1"/>
          <p:nvPr/>
        </p:nvSpPr>
        <p:spPr>
          <a:xfrm>
            <a:off x="604050" y="1114100"/>
            <a:ext cx="7854300" cy="383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2400">
              <a:solidFill>
                <a:schemeClr val="accent3"/>
              </a:solidFill>
              <a:latin typeface="Average"/>
              <a:ea typeface="Average"/>
              <a:cs typeface="Average"/>
              <a:sym typeface="Average"/>
            </a:endParaRPr>
          </a:p>
          <a:p>
            <a:pPr indent="-381000" lvl="0" marL="457200" rtl="0" algn="l">
              <a:lnSpc>
                <a:spcPct val="100000"/>
              </a:lnSpc>
              <a:spcBef>
                <a:spcPts val="160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A combination of both.</a:t>
            </a:r>
            <a:br>
              <a:rPr lang="en" sz="2400">
                <a:solidFill>
                  <a:schemeClr val="accent3"/>
                </a:solidFill>
                <a:latin typeface="Average"/>
                <a:ea typeface="Average"/>
                <a:cs typeface="Average"/>
                <a:sym typeface="Average"/>
              </a:rPr>
            </a:b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Two Possible Conclusions, Conclusion</a:t>
            </a:r>
            <a:endParaRPr b="1"/>
          </a:p>
        </p:txBody>
      </p:sp>
      <p:sp>
        <p:nvSpPr>
          <p:cNvPr id="255" name="Google Shape;255;p43"/>
          <p:cNvSpPr txBox="1"/>
          <p:nvPr/>
        </p:nvSpPr>
        <p:spPr>
          <a:xfrm>
            <a:off x="604050" y="1114100"/>
            <a:ext cx="7854300" cy="383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2400">
              <a:solidFill>
                <a:schemeClr val="accent3"/>
              </a:solidFill>
              <a:latin typeface="Average"/>
              <a:ea typeface="Average"/>
              <a:cs typeface="Average"/>
              <a:sym typeface="Average"/>
            </a:endParaRPr>
          </a:p>
          <a:p>
            <a:pPr indent="-381000" lvl="0" marL="457200" rtl="0" algn="l">
              <a:lnSpc>
                <a:spcPct val="100000"/>
              </a:lnSpc>
              <a:spcBef>
                <a:spcPts val="160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In all cases, we are left with the benefit of knowing that the possible influence of these elements is so minor, affects such a small portion of our data set, or both, that we can with high confidence consider them entirely negligible. </a:t>
            </a:r>
            <a:br>
              <a:rPr lang="en" sz="2400">
                <a:solidFill>
                  <a:schemeClr val="accent3"/>
                </a:solidFill>
                <a:latin typeface="Average"/>
                <a:ea typeface="Average"/>
                <a:cs typeface="Average"/>
                <a:sym typeface="Average"/>
              </a:rPr>
            </a:b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44"/>
          <p:cNvSpPr txBox="1"/>
          <p:nvPr>
            <p:ph type="title"/>
          </p:nvPr>
        </p:nvSpPr>
        <p:spPr>
          <a:xfrm>
            <a:off x="311700" y="137075"/>
            <a:ext cx="4730700" cy="78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000"/>
              <a:t>Challenges We’ve Faced</a:t>
            </a:r>
            <a:endParaRPr b="1" sz="3000"/>
          </a:p>
        </p:txBody>
      </p:sp>
      <p:sp>
        <p:nvSpPr>
          <p:cNvPr id="261" name="Google Shape;261;p44"/>
          <p:cNvSpPr txBox="1"/>
          <p:nvPr/>
        </p:nvSpPr>
        <p:spPr>
          <a:xfrm>
            <a:off x="311700" y="1198838"/>
            <a:ext cx="8959500" cy="9918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3F3F3"/>
              </a:buClr>
              <a:buSzPts val="2400"/>
              <a:buFont typeface="Oswald"/>
              <a:buChar char="-"/>
            </a:pPr>
            <a:r>
              <a:rPr lang="en" sz="2400">
                <a:solidFill>
                  <a:srgbClr val="F3F3F3"/>
                </a:solidFill>
                <a:latin typeface="Oswald"/>
                <a:ea typeface="Oswald"/>
                <a:cs typeface="Oswald"/>
                <a:sym typeface="Oswald"/>
              </a:rPr>
              <a:t>Time necessary to rate all necessary elements (plus more)</a:t>
            </a:r>
            <a:endParaRPr sz="2400">
              <a:solidFill>
                <a:srgbClr val="F3F3F3"/>
              </a:solidFill>
              <a:latin typeface="Oswald"/>
              <a:ea typeface="Oswald"/>
              <a:cs typeface="Oswald"/>
              <a:sym typeface="Oswald"/>
            </a:endParaRPr>
          </a:p>
          <a:p>
            <a:pPr indent="0" lvl="0" marL="457200" rtl="0" algn="l">
              <a:spcBef>
                <a:spcPts val="0"/>
              </a:spcBef>
              <a:spcAft>
                <a:spcPts val="0"/>
              </a:spcAft>
              <a:buNone/>
            </a:pPr>
            <a:r>
              <a:rPr lang="en" sz="2400">
                <a:solidFill>
                  <a:srgbClr val="F3F3F3"/>
                </a:solidFill>
                <a:latin typeface="Oswald"/>
                <a:ea typeface="Oswald"/>
                <a:cs typeface="Oswald"/>
                <a:sym typeface="Oswald"/>
              </a:rPr>
              <a:t>of our entire data set (2500+ photos)</a:t>
            </a:r>
            <a:endParaRPr sz="2400">
              <a:solidFill>
                <a:srgbClr val="F3F3F3"/>
              </a:solidFill>
              <a:latin typeface="Oswald"/>
              <a:ea typeface="Oswald"/>
              <a:cs typeface="Oswald"/>
              <a:sym typeface="Oswald"/>
            </a:endParaRPr>
          </a:p>
        </p:txBody>
      </p:sp>
      <p:sp>
        <p:nvSpPr>
          <p:cNvPr id="262" name="Google Shape;262;p44"/>
          <p:cNvSpPr txBox="1"/>
          <p:nvPr/>
        </p:nvSpPr>
        <p:spPr>
          <a:xfrm>
            <a:off x="288900" y="2265000"/>
            <a:ext cx="8566200" cy="6135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3F3F3"/>
              </a:buClr>
              <a:buSzPts val="2400"/>
              <a:buFont typeface="Oswald"/>
              <a:buChar char="-"/>
            </a:pPr>
            <a:r>
              <a:rPr lang="en" sz="2400">
                <a:solidFill>
                  <a:srgbClr val="F3F3F3"/>
                </a:solidFill>
                <a:latin typeface="Oswald"/>
                <a:ea typeface="Oswald"/>
                <a:cs typeface="Oswald"/>
                <a:sym typeface="Oswald"/>
              </a:rPr>
              <a:t>The need to redo some analysis for the sake of more significant results.</a:t>
            </a:r>
            <a:endParaRPr/>
          </a:p>
        </p:txBody>
      </p:sp>
      <p:sp>
        <p:nvSpPr>
          <p:cNvPr id="263" name="Google Shape;263;p44"/>
          <p:cNvSpPr txBox="1"/>
          <p:nvPr/>
        </p:nvSpPr>
        <p:spPr>
          <a:xfrm>
            <a:off x="288900" y="2952850"/>
            <a:ext cx="6942000" cy="9084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3F3F3"/>
              </a:buClr>
              <a:buSzPts val="2400"/>
              <a:buFont typeface="Oswald"/>
              <a:buChar char="-"/>
            </a:pPr>
            <a:r>
              <a:rPr lang="en" sz="2400">
                <a:solidFill>
                  <a:srgbClr val="F3F3F3"/>
                </a:solidFill>
                <a:latin typeface="Oswald"/>
                <a:ea typeface="Oswald"/>
                <a:cs typeface="Oswald"/>
                <a:sym typeface="Oswald"/>
              </a:rPr>
              <a:t>Still learning the ins-and-outs of Tableau. </a:t>
            </a:r>
            <a:endParaRPr/>
          </a:p>
        </p:txBody>
      </p:sp>
      <p:sp>
        <p:nvSpPr>
          <p:cNvPr id="264" name="Google Shape;264;p44"/>
          <p:cNvSpPr txBox="1"/>
          <p:nvPr/>
        </p:nvSpPr>
        <p:spPr>
          <a:xfrm>
            <a:off x="311700" y="3676050"/>
            <a:ext cx="7298100" cy="30000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3F3F3"/>
              </a:buClr>
              <a:buSzPts val="2400"/>
              <a:buFont typeface="Oswald"/>
              <a:buChar char="-"/>
            </a:pPr>
            <a:r>
              <a:rPr lang="en" sz="2400">
                <a:solidFill>
                  <a:srgbClr val="F3F3F3"/>
                </a:solidFill>
                <a:latin typeface="Oswald"/>
                <a:ea typeface="Oswald"/>
                <a:cs typeface="Oswald"/>
                <a:sym typeface="Oswald"/>
              </a:rPr>
              <a:t>Photographic elements were never intentionally </a:t>
            </a:r>
            <a:r>
              <a:rPr lang="en" sz="2400">
                <a:solidFill>
                  <a:srgbClr val="F3F3F3"/>
                </a:solidFill>
                <a:latin typeface="Oswald"/>
                <a:ea typeface="Oswald"/>
                <a:cs typeface="Oswald"/>
                <a:sym typeface="Oswald"/>
              </a:rPr>
              <a:t>sought</a:t>
            </a:r>
            <a:r>
              <a:rPr lang="en" sz="2400">
                <a:solidFill>
                  <a:srgbClr val="F3F3F3"/>
                </a:solidFill>
                <a:latin typeface="Oswald"/>
                <a:ea typeface="Oswald"/>
                <a:cs typeface="Oswald"/>
                <a:sym typeface="Oswald"/>
              </a:rPr>
              <a:t> after in photos, so certain sample sizes were small.</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Goals We’ve Achieved </a:t>
            </a:r>
            <a:endParaRPr b="1"/>
          </a:p>
        </p:txBody>
      </p:sp>
      <p:sp>
        <p:nvSpPr>
          <p:cNvPr id="270" name="Google Shape;270;p45"/>
          <p:cNvSpPr txBox="1"/>
          <p:nvPr>
            <p:ph idx="1" type="body"/>
          </p:nvPr>
        </p:nvSpPr>
        <p:spPr>
          <a:xfrm>
            <a:off x="482850" y="1459250"/>
            <a:ext cx="3999900" cy="9123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Gathered large enough dated photo collections such that sample size was not an issue in </a:t>
            </a:r>
            <a:r>
              <a:rPr lang="en"/>
              <a:t>accuracy </a:t>
            </a:r>
            <a:r>
              <a:rPr lang="en"/>
              <a:t>of our results.</a:t>
            </a:r>
            <a:endParaRPr/>
          </a:p>
          <a:p>
            <a:pPr indent="0" lvl="0" marL="914400" rtl="0" algn="l">
              <a:lnSpc>
                <a:spcPct val="115000"/>
              </a:lnSpc>
              <a:spcBef>
                <a:spcPts val="160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spcBef>
                <a:spcPts val="1600"/>
              </a:spcBef>
              <a:spcAft>
                <a:spcPts val="1600"/>
              </a:spcAft>
              <a:buNone/>
            </a:pPr>
            <a:r>
              <a:t/>
            </a:r>
            <a:endParaRPr/>
          </a:p>
        </p:txBody>
      </p:sp>
      <p:sp>
        <p:nvSpPr>
          <p:cNvPr id="271" name="Google Shape;271;p45"/>
          <p:cNvSpPr txBox="1"/>
          <p:nvPr>
            <p:ph idx="2" type="body"/>
          </p:nvPr>
        </p:nvSpPr>
        <p:spPr>
          <a:xfrm>
            <a:off x="4832400" y="1152475"/>
            <a:ext cx="3792300" cy="802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Strengthened </a:t>
            </a:r>
            <a:r>
              <a:rPr b="1" lang="en">
                <a:solidFill>
                  <a:srgbClr val="E06666"/>
                </a:solidFill>
              </a:rPr>
              <a:t>communication</a:t>
            </a:r>
            <a:r>
              <a:rPr lang="en"/>
              <a:t> and coordination between team members.</a:t>
            </a:r>
            <a:endParaRPr/>
          </a:p>
        </p:txBody>
      </p:sp>
      <p:sp>
        <p:nvSpPr>
          <p:cNvPr id="272" name="Google Shape;272;p45"/>
          <p:cNvSpPr txBox="1"/>
          <p:nvPr/>
        </p:nvSpPr>
        <p:spPr>
          <a:xfrm>
            <a:off x="482850" y="2595475"/>
            <a:ext cx="3374400" cy="802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3"/>
              </a:buClr>
              <a:buSzPts val="1400"/>
              <a:buFont typeface="Average"/>
              <a:buChar char="-"/>
            </a:pPr>
            <a:r>
              <a:rPr b="1" lang="en">
                <a:solidFill>
                  <a:srgbClr val="E06666"/>
                </a:solidFill>
                <a:latin typeface="Average"/>
                <a:ea typeface="Average"/>
                <a:cs typeface="Average"/>
                <a:sym typeface="Average"/>
              </a:rPr>
              <a:t>Proficiency </a:t>
            </a:r>
            <a:r>
              <a:rPr lang="en">
                <a:solidFill>
                  <a:schemeClr val="accent3"/>
                </a:solidFill>
                <a:latin typeface="Average"/>
                <a:ea typeface="Average"/>
                <a:cs typeface="Average"/>
                <a:sym typeface="Average"/>
              </a:rPr>
              <a:t>in visualizing large datasets via R and Tableau.</a:t>
            </a:r>
            <a:endParaRPr/>
          </a:p>
        </p:txBody>
      </p:sp>
      <p:sp>
        <p:nvSpPr>
          <p:cNvPr id="273" name="Google Shape;273;p45"/>
          <p:cNvSpPr txBox="1"/>
          <p:nvPr/>
        </p:nvSpPr>
        <p:spPr>
          <a:xfrm>
            <a:off x="482850" y="3622200"/>
            <a:ext cx="2855400" cy="1002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3"/>
              </a:buClr>
              <a:buSzPts val="1400"/>
              <a:buFont typeface="Average"/>
              <a:buChar char="-"/>
            </a:pPr>
            <a:r>
              <a:rPr b="1" lang="en">
                <a:solidFill>
                  <a:srgbClr val="E06666"/>
                </a:solidFill>
                <a:latin typeface="Average"/>
                <a:ea typeface="Average"/>
                <a:cs typeface="Average"/>
                <a:sym typeface="Average"/>
              </a:rPr>
              <a:t>Adeptness</a:t>
            </a:r>
            <a:r>
              <a:rPr lang="en">
                <a:solidFill>
                  <a:schemeClr val="accent3"/>
                </a:solidFill>
                <a:latin typeface="Average"/>
                <a:ea typeface="Average"/>
                <a:cs typeface="Average"/>
                <a:sym typeface="Average"/>
              </a:rPr>
              <a:t> in communicating technical research to a non-technical audience.</a:t>
            </a:r>
            <a:endParaRPr/>
          </a:p>
        </p:txBody>
      </p:sp>
      <p:sp>
        <p:nvSpPr>
          <p:cNvPr id="274" name="Google Shape;274;p45"/>
          <p:cNvSpPr txBox="1"/>
          <p:nvPr/>
        </p:nvSpPr>
        <p:spPr>
          <a:xfrm>
            <a:off x="4832400" y="2090025"/>
            <a:ext cx="3256500" cy="14040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3"/>
              </a:buClr>
              <a:buSzPts val="1400"/>
              <a:buFont typeface="Average"/>
              <a:buChar char="-"/>
            </a:pPr>
            <a:r>
              <a:rPr b="1" lang="en">
                <a:solidFill>
                  <a:srgbClr val="E06666"/>
                </a:solidFill>
                <a:latin typeface="Average"/>
                <a:ea typeface="Average"/>
                <a:cs typeface="Average"/>
                <a:sym typeface="Average"/>
              </a:rPr>
              <a:t>Efficiency</a:t>
            </a:r>
            <a:r>
              <a:rPr b="1" lang="en">
                <a:solidFill>
                  <a:schemeClr val="accent3"/>
                </a:solidFill>
                <a:latin typeface="Average"/>
                <a:ea typeface="Average"/>
                <a:cs typeface="Average"/>
                <a:sym typeface="Average"/>
              </a:rPr>
              <a:t> </a:t>
            </a:r>
            <a:r>
              <a:rPr lang="en">
                <a:solidFill>
                  <a:schemeClr val="accent3"/>
                </a:solidFill>
                <a:latin typeface="Average"/>
                <a:ea typeface="Average"/>
                <a:cs typeface="Average"/>
                <a:sym typeface="Average"/>
              </a:rPr>
              <a:t>in analyzing large datasets and the statistical measurements we calculate from them (R-squared, Mean Squared Error, etc.)</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1000"/>
                                        <p:tgtEl>
                                          <p:spTgt spid="2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4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280" name="Google Shape;280;p4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281" name="Google Shape;281;p46"/>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454475" y="357800"/>
            <a:ext cx="5772000" cy="80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rgbClr val="E06666"/>
                </a:solidFill>
              </a:rPr>
              <a:t>1.</a:t>
            </a:r>
            <a:r>
              <a:rPr b="1" lang="en" sz="3000"/>
              <a:t>		Collect Photos</a:t>
            </a:r>
            <a:endParaRPr b="1" sz="3000"/>
          </a:p>
        </p:txBody>
      </p:sp>
      <p:sp>
        <p:nvSpPr>
          <p:cNvPr id="80" name="Google Shape;80;p16"/>
          <p:cNvSpPr txBox="1"/>
          <p:nvPr/>
        </p:nvSpPr>
        <p:spPr>
          <a:xfrm>
            <a:off x="3614150" y="468900"/>
            <a:ext cx="5345400" cy="45015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1800"/>
          </a:p>
        </p:txBody>
      </p:sp>
      <p:pic>
        <p:nvPicPr>
          <p:cNvPr id="81" name="Google Shape;81;p16"/>
          <p:cNvPicPr preferRelativeResize="0"/>
          <p:nvPr/>
        </p:nvPicPr>
        <p:blipFill>
          <a:blip r:embed="rId3">
            <a:alphaModFix/>
          </a:blip>
          <a:stretch>
            <a:fillRect/>
          </a:stretch>
        </p:blipFill>
        <p:spPr>
          <a:xfrm>
            <a:off x="0" y="1508658"/>
            <a:ext cx="9144001" cy="363483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651325"/>
            <a:ext cx="2898000" cy="72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rgbClr val="E06666"/>
                </a:solidFill>
              </a:rPr>
              <a:t>2. </a:t>
            </a:r>
            <a:r>
              <a:rPr b="1" lang="en" sz="2800"/>
              <a:t>	    Python code</a:t>
            </a:r>
            <a:endParaRPr b="1" sz="2800"/>
          </a:p>
        </p:txBody>
      </p:sp>
      <p:sp>
        <p:nvSpPr>
          <p:cNvPr id="87" name="Google Shape;87;p17"/>
          <p:cNvSpPr txBox="1"/>
          <p:nvPr>
            <p:ph type="title"/>
          </p:nvPr>
        </p:nvSpPr>
        <p:spPr>
          <a:xfrm>
            <a:off x="311700" y="3100900"/>
            <a:ext cx="75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E06666"/>
                </a:solidFill>
              </a:rPr>
              <a:t>3.</a:t>
            </a:r>
            <a:r>
              <a:rPr b="1" lang="en" sz="3000"/>
              <a:t> 	</a:t>
            </a:r>
            <a:r>
              <a:rPr b="1" lang="en"/>
              <a:t>    </a:t>
            </a:r>
            <a:r>
              <a:rPr b="1" lang="en" sz="3000"/>
              <a:t>Calculate</a:t>
            </a:r>
            <a:endParaRPr b="1" sz="2800"/>
          </a:p>
        </p:txBody>
      </p:sp>
      <p:pic>
        <p:nvPicPr>
          <p:cNvPr id="88" name="Google Shape;88;p17"/>
          <p:cNvPicPr preferRelativeResize="0"/>
          <p:nvPr/>
        </p:nvPicPr>
        <p:blipFill>
          <a:blip r:embed="rId3">
            <a:alphaModFix/>
          </a:blip>
          <a:stretch>
            <a:fillRect/>
          </a:stretch>
        </p:blipFill>
        <p:spPr>
          <a:xfrm>
            <a:off x="5488225" y="870150"/>
            <a:ext cx="1200300" cy="1200300"/>
          </a:xfrm>
          <a:prstGeom prst="rect">
            <a:avLst/>
          </a:prstGeom>
          <a:noFill/>
          <a:ln>
            <a:noFill/>
          </a:ln>
        </p:spPr>
      </p:pic>
      <p:pic>
        <p:nvPicPr>
          <p:cNvPr id="89" name="Google Shape;89;p17"/>
          <p:cNvPicPr preferRelativeResize="0"/>
          <p:nvPr/>
        </p:nvPicPr>
        <p:blipFill>
          <a:blip r:embed="rId4">
            <a:alphaModFix/>
          </a:blip>
          <a:stretch>
            <a:fillRect/>
          </a:stretch>
        </p:blipFill>
        <p:spPr>
          <a:xfrm>
            <a:off x="7031875" y="870150"/>
            <a:ext cx="1800429" cy="1200300"/>
          </a:xfrm>
          <a:prstGeom prst="rect">
            <a:avLst/>
          </a:prstGeom>
          <a:noFill/>
          <a:ln>
            <a:noFill/>
          </a:ln>
        </p:spPr>
      </p:pic>
      <p:sp>
        <p:nvSpPr>
          <p:cNvPr id="90" name="Google Shape;90;p17"/>
          <p:cNvSpPr txBox="1"/>
          <p:nvPr/>
        </p:nvSpPr>
        <p:spPr>
          <a:xfrm>
            <a:off x="814450" y="1258450"/>
            <a:ext cx="5243400" cy="9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800">
                <a:solidFill>
                  <a:schemeClr val="dk1"/>
                </a:solidFill>
                <a:latin typeface="Oswald"/>
                <a:ea typeface="Oswald"/>
                <a:cs typeface="Oswald"/>
                <a:sym typeface="Oswald"/>
              </a:rPr>
              <a:t>-&gt; Facial recognition software</a:t>
            </a:r>
            <a:endParaRPr/>
          </a:p>
        </p:txBody>
      </p:sp>
      <p:sp>
        <p:nvSpPr>
          <p:cNvPr id="91" name="Google Shape;91;p17"/>
          <p:cNvSpPr txBox="1"/>
          <p:nvPr/>
        </p:nvSpPr>
        <p:spPr>
          <a:xfrm>
            <a:off x="814450" y="1876113"/>
            <a:ext cx="2898000" cy="7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800">
                <a:solidFill>
                  <a:schemeClr val="dk1"/>
                </a:solidFill>
                <a:latin typeface="Oswald"/>
                <a:ea typeface="Oswald"/>
                <a:cs typeface="Oswald"/>
                <a:sym typeface="Oswald"/>
              </a:rPr>
              <a:t>-&gt; Age estimations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1000"/>
                                        <p:tgtEl>
                                          <p:spTgt spid="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par>
                                <p:cTn fill="hold" nodeType="with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par>
                                <p:cTn fill="hold" nodeType="with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1000"/>
                                        <p:tgtEl>
                                          <p:spTgt spid="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8"/>
          <p:cNvSpPr txBox="1"/>
          <p:nvPr>
            <p:ph type="title"/>
          </p:nvPr>
        </p:nvSpPr>
        <p:spPr>
          <a:xfrm>
            <a:off x="79350" y="357800"/>
            <a:ext cx="4492500" cy="227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b="1" sz="3000"/>
          </a:p>
          <a:p>
            <a:pPr indent="0" lvl="0" marL="0" rtl="0" algn="l">
              <a:spcBef>
                <a:spcPts val="0"/>
              </a:spcBef>
              <a:spcAft>
                <a:spcPts val="0"/>
              </a:spcAft>
              <a:buNone/>
            </a:pPr>
            <a:r>
              <a:rPr b="1" lang="en" sz="3000">
                <a:solidFill>
                  <a:srgbClr val="E06666"/>
                </a:solidFill>
              </a:rPr>
              <a:t>4. </a:t>
            </a:r>
            <a:r>
              <a:rPr b="1" lang="en" sz="3000"/>
              <a:t>		Data visualization</a:t>
            </a:r>
            <a:endParaRPr b="1" sz="3000"/>
          </a:p>
        </p:txBody>
      </p:sp>
      <p:pic>
        <p:nvPicPr>
          <p:cNvPr id="97" name="Google Shape;97;p18"/>
          <p:cNvPicPr preferRelativeResize="0"/>
          <p:nvPr/>
        </p:nvPicPr>
        <p:blipFill>
          <a:blip r:embed="rId3">
            <a:alphaModFix/>
          </a:blip>
          <a:stretch>
            <a:fillRect/>
          </a:stretch>
        </p:blipFill>
        <p:spPr>
          <a:xfrm>
            <a:off x="4620100" y="-36050"/>
            <a:ext cx="4523901" cy="2521925"/>
          </a:xfrm>
          <a:prstGeom prst="rect">
            <a:avLst/>
          </a:prstGeom>
          <a:noFill/>
          <a:ln>
            <a:noFill/>
          </a:ln>
        </p:spPr>
      </p:pic>
      <p:pic>
        <p:nvPicPr>
          <p:cNvPr id="98" name="Google Shape;98;p18"/>
          <p:cNvPicPr preferRelativeResize="0"/>
          <p:nvPr/>
        </p:nvPicPr>
        <p:blipFill>
          <a:blip r:embed="rId4">
            <a:alphaModFix/>
          </a:blip>
          <a:stretch>
            <a:fillRect/>
          </a:stretch>
        </p:blipFill>
        <p:spPr>
          <a:xfrm>
            <a:off x="4620100" y="2485875"/>
            <a:ext cx="4523900" cy="26576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104775" y="141375"/>
            <a:ext cx="4155300" cy="122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b="1" sz="1800"/>
          </a:p>
          <a:p>
            <a:pPr indent="0" lvl="0" marL="0" rtl="0" algn="l">
              <a:spcBef>
                <a:spcPts val="0"/>
              </a:spcBef>
              <a:spcAft>
                <a:spcPts val="0"/>
              </a:spcAft>
              <a:buNone/>
            </a:pPr>
            <a:r>
              <a:rPr b="1" lang="en">
                <a:solidFill>
                  <a:srgbClr val="E06666"/>
                </a:solidFill>
              </a:rPr>
              <a:t>5. </a:t>
            </a:r>
            <a:r>
              <a:rPr b="1" lang="en"/>
              <a:t>		Analyze</a:t>
            </a:r>
            <a:endParaRPr b="1"/>
          </a:p>
        </p:txBody>
      </p:sp>
      <p:sp>
        <p:nvSpPr>
          <p:cNvPr id="104" name="Google Shape;104;p19"/>
          <p:cNvSpPr txBox="1"/>
          <p:nvPr/>
        </p:nvSpPr>
        <p:spPr>
          <a:xfrm>
            <a:off x="3614150" y="468900"/>
            <a:ext cx="5345400" cy="45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p:txBody>
      </p:sp>
      <p:pic>
        <p:nvPicPr>
          <p:cNvPr id="105" name="Google Shape;105;p19"/>
          <p:cNvPicPr preferRelativeResize="0"/>
          <p:nvPr/>
        </p:nvPicPr>
        <p:blipFill>
          <a:blip r:embed="rId3">
            <a:alphaModFix/>
          </a:blip>
          <a:stretch>
            <a:fillRect/>
          </a:stretch>
        </p:blipFill>
        <p:spPr>
          <a:xfrm>
            <a:off x="4364854" y="0"/>
            <a:ext cx="4779146" cy="5143501"/>
          </a:xfrm>
          <a:prstGeom prst="rect">
            <a:avLst/>
          </a:prstGeom>
          <a:noFill/>
          <a:ln>
            <a:noFill/>
          </a:ln>
        </p:spPr>
      </p:pic>
      <p:pic>
        <p:nvPicPr>
          <p:cNvPr id="106" name="Google Shape;106;p19"/>
          <p:cNvPicPr preferRelativeResize="0"/>
          <p:nvPr/>
        </p:nvPicPr>
        <p:blipFill>
          <a:blip r:embed="rId4">
            <a:alphaModFix/>
          </a:blip>
          <a:stretch>
            <a:fillRect/>
          </a:stretch>
        </p:blipFill>
        <p:spPr>
          <a:xfrm>
            <a:off x="0" y="1458450"/>
            <a:ext cx="4422099" cy="3685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0"/>
          <p:cNvSpPr txBox="1"/>
          <p:nvPr>
            <p:ph idx="1" type="body"/>
          </p:nvPr>
        </p:nvSpPr>
        <p:spPr>
          <a:xfrm>
            <a:off x="268975" y="826375"/>
            <a:ext cx="8844000" cy="45606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400"/>
              <a:t>Wanted to determine degree of influence of certain photographic elements on error in age estimation.</a:t>
            </a:r>
            <a:br>
              <a:rPr lang="en" sz="2400"/>
            </a:br>
            <a:endParaRPr sz="2400"/>
          </a:p>
          <a:p>
            <a:pPr indent="-381000" lvl="0" marL="457200" rtl="0" algn="l">
              <a:lnSpc>
                <a:spcPct val="100000"/>
              </a:lnSpc>
              <a:spcBef>
                <a:spcPts val="0"/>
              </a:spcBef>
              <a:spcAft>
                <a:spcPts val="0"/>
              </a:spcAft>
              <a:buSzPts val="2400"/>
              <a:buChar char="-"/>
            </a:pPr>
            <a:r>
              <a:rPr lang="en" sz="2400"/>
              <a:t>Manually rated and determined presence of said elements in entire data set (2500+ photos).</a:t>
            </a:r>
            <a:br>
              <a:rPr lang="en" sz="2400"/>
            </a:br>
            <a:endParaRPr sz="2400"/>
          </a:p>
          <a:p>
            <a:pPr indent="-381000" lvl="0" marL="457200" rtl="0" algn="l">
              <a:lnSpc>
                <a:spcPct val="100000"/>
              </a:lnSpc>
              <a:spcBef>
                <a:spcPts val="0"/>
              </a:spcBef>
              <a:spcAft>
                <a:spcPts val="0"/>
              </a:spcAft>
              <a:buSzPts val="2400"/>
              <a:buChar char="-"/>
            </a:pPr>
            <a:r>
              <a:rPr lang="en" sz="2400"/>
              <a:t>Investigated influence via data visualization and analysis. </a:t>
            </a:r>
            <a:br>
              <a:rPr lang="en" sz="2400"/>
            </a:br>
            <a:endParaRPr sz="2400"/>
          </a:p>
          <a:p>
            <a:pPr indent="-381000" lvl="0" marL="457200" rtl="0" algn="l">
              <a:lnSpc>
                <a:spcPct val="100000"/>
              </a:lnSpc>
              <a:spcBef>
                <a:spcPts val="0"/>
              </a:spcBef>
              <a:spcAft>
                <a:spcPts val="0"/>
              </a:spcAft>
              <a:buSzPts val="2400"/>
              <a:buChar char="-"/>
            </a:pPr>
            <a:r>
              <a:rPr lang="en" sz="2400"/>
              <a:t>Worked with new Orange software rather than that of Amazon and Microsoft.</a:t>
            </a:r>
            <a:endParaRPr sz="2400"/>
          </a:p>
        </p:txBody>
      </p:sp>
      <p:sp>
        <p:nvSpPr>
          <p:cNvPr id="112" name="Google Shape;112;p20"/>
          <p:cNvSpPr txBox="1"/>
          <p:nvPr/>
        </p:nvSpPr>
        <p:spPr>
          <a:xfrm>
            <a:off x="776500" y="220850"/>
            <a:ext cx="3000000" cy="69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chemeClr val="dk1"/>
                </a:solidFill>
                <a:latin typeface="Oswald"/>
                <a:ea typeface="Oswald"/>
                <a:cs typeface="Oswald"/>
                <a:sym typeface="Oswald"/>
              </a:rPr>
              <a:t>This Semester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Usefulness of Orange</a:t>
            </a:r>
            <a:endParaRPr b="1"/>
          </a:p>
        </p:txBody>
      </p:sp>
      <p:sp>
        <p:nvSpPr>
          <p:cNvPr id="118" name="Google Shape;118;p21"/>
          <p:cNvSpPr txBox="1"/>
          <p:nvPr/>
        </p:nvSpPr>
        <p:spPr>
          <a:xfrm>
            <a:off x="619625" y="1090758"/>
            <a:ext cx="7521900" cy="685500"/>
          </a:xfrm>
          <a:prstGeom prst="rect">
            <a:avLst/>
          </a:prstGeom>
          <a:noFill/>
          <a:ln>
            <a:noFill/>
          </a:ln>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Gives 11 estimations per photo rather than 1.</a:t>
            </a:r>
            <a:br>
              <a:rPr lang="en" sz="2400">
                <a:solidFill>
                  <a:schemeClr val="accent3"/>
                </a:solidFill>
                <a:latin typeface="Average"/>
                <a:ea typeface="Average"/>
                <a:cs typeface="Average"/>
                <a:sym typeface="Average"/>
              </a:rPr>
            </a:br>
            <a:endParaRPr sz="2400">
              <a:solidFill>
                <a:schemeClr val="accent3"/>
              </a:solidFill>
              <a:latin typeface="Average"/>
              <a:ea typeface="Average"/>
              <a:cs typeface="Average"/>
              <a:sym typeface="Average"/>
            </a:endParaRPr>
          </a:p>
          <a:p>
            <a:pPr indent="-381000" lvl="0" marL="457200" rtl="0" algn="l">
              <a:lnSpc>
                <a:spcPct val="100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Each estimation is based upon a different training sample.</a:t>
            </a:r>
            <a:br>
              <a:rPr lang="en" sz="2400">
                <a:solidFill>
                  <a:schemeClr val="accent3"/>
                </a:solidFill>
                <a:latin typeface="Average"/>
                <a:ea typeface="Average"/>
                <a:cs typeface="Average"/>
                <a:sym typeface="Average"/>
              </a:rPr>
            </a:br>
            <a:endParaRPr sz="2400">
              <a:solidFill>
                <a:schemeClr val="accent3"/>
              </a:solidFill>
              <a:latin typeface="Average"/>
              <a:ea typeface="Average"/>
              <a:cs typeface="Average"/>
              <a:sym typeface="Average"/>
            </a:endParaRPr>
          </a:p>
          <a:p>
            <a:pPr indent="-381000" lvl="0" marL="457200" rtl="0" algn="l">
              <a:lnSpc>
                <a:spcPct val="100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Each estimation goes to 6+ significant digits rather than being an integer.</a:t>
            </a:r>
            <a:br>
              <a:rPr lang="en" sz="2400">
                <a:solidFill>
                  <a:schemeClr val="accent3"/>
                </a:solidFill>
                <a:latin typeface="Average"/>
                <a:ea typeface="Average"/>
                <a:cs typeface="Average"/>
                <a:sym typeface="Average"/>
              </a:rPr>
            </a:br>
            <a:endParaRPr sz="2400">
              <a:solidFill>
                <a:schemeClr val="accent3"/>
              </a:solidFill>
              <a:latin typeface="Average"/>
              <a:ea typeface="Average"/>
              <a:cs typeface="Average"/>
              <a:sym typeface="Average"/>
            </a:endParaRPr>
          </a:p>
          <a:p>
            <a:pPr indent="-381000" lvl="0" marL="457200" rtl="0" algn="l">
              <a:lnSpc>
                <a:spcPct val="100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High precision among single photo estimations,</a:t>
            </a:r>
            <a:br>
              <a:rPr lang="en" sz="2400">
                <a:solidFill>
                  <a:schemeClr val="accent3"/>
                </a:solidFill>
                <a:latin typeface="Average"/>
                <a:ea typeface="Average"/>
                <a:cs typeface="Average"/>
                <a:sym typeface="Average"/>
              </a:rPr>
            </a:br>
            <a:r>
              <a:rPr lang="en" sz="2400">
                <a:solidFill>
                  <a:schemeClr val="accent3"/>
                </a:solidFill>
                <a:latin typeface="Average"/>
                <a:ea typeface="Average"/>
                <a:cs typeface="Average"/>
                <a:sym typeface="Average"/>
              </a:rPr>
              <a:t>calculated by maximum estimation difference.</a:t>
            </a:r>
            <a:endParaRPr sz="2400">
              <a:solidFill>
                <a:schemeClr val="accent3"/>
              </a:solidFill>
              <a:latin typeface="Average"/>
              <a:ea typeface="Average"/>
              <a:cs typeface="Average"/>
              <a:sym typeface="Average"/>
            </a:endParaRPr>
          </a:p>
        </p:txBody>
      </p:sp>
      <p:pic>
        <p:nvPicPr>
          <p:cNvPr id="119" name="Google Shape;119;p21"/>
          <p:cNvPicPr preferRelativeResize="0"/>
          <p:nvPr/>
        </p:nvPicPr>
        <p:blipFill>
          <a:blip r:embed="rId3">
            <a:alphaModFix/>
          </a:blip>
          <a:stretch>
            <a:fillRect/>
          </a:stretch>
        </p:blipFill>
        <p:spPr>
          <a:xfrm>
            <a:off x="2586350" y="246550"/>
            <a:ext cx="1729394" cy="969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1000"/>
                                        <p:tgtEl>
                                          <p:spTgt spid="1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